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60" r:id="rId2"/>
    <p:sldId id="256" r:id="rId3"/>
    <p:sldId id="259" r:id="rId4"/>
    <p:sldId id="257" r:id="rId5"/>
    <p:sldId id="258" r:id="rId6"/>
    <p:sldId id="261" r:id="rId7"/>
    <p:sldId id="307" r:id="rId8"/>
    <p:sldId id="313" r:id="rId9"/>
    <p:sldId id="308" r:id="rId10"/>
    <p:sldId id="309" r:id="rId11"/>
    <p:sldId id="310" r:id="rId12"/>
    <p:sldId id="311" r:id="rId13"/>
    <p:sldId id="312" r:id="rId14"/>
    <p:sldId id="300" r:id="rId15"/>
    <p:sldId id="302" r:id="rId16"/>
    <p:sldId id="303" r:id="rId17"/>
    <p:sldId id="304" r:id="rId18"/>
    <p:sldId id="305" r:id="rId19"/>
    <p:sldId id="267" r:id="rId20"/>
    <p:sldId id="268" r:id="rId21"/>
    <p:sldId id="269" r:id="rId22"/>
    <p:sldId id="270" r:id="rId23"/>
    <p:sldId id="295" r:id="rId24"/>
    <p:sldId id="306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01EFB-A51C-4B70-8B74-2F29CCBDEEEA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68B6-E6F4-4C9A-B6DA-95DAAD87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5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4CEE-984D-4FE0-B15A-C2D32801A78C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273AC-4A2B-4E93-9569-33D24EA9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54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1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তালিকা থেকে কয়েকটি উপস্থাপন করা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48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করে শুনাবেন।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83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45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0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 করে নেওয়ার চেষ্টা করতে হবে । পরে শিক্ষক সুন্দর  করে </a:t>
            </a:r>
            <a:r>
              <a:rPr lang="bn-BD" baseline="0" dirty="0" err="1" smtClean="0"/>
              <a:t>হাদিসটি</a:t>
            </a:r>
            <a:r>
              <a:rPr lang="bn-BD" baseline="0" dirty="0" smtClean="0"/>
              <a:t>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4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</a:t>
            </a:r>
            <a:r>
              <a:rPr lang="bn-BD" baseline="0" dirty="0" err="1" smtClean="0"/>
              <a:t>ক্লাশ</a:t>
            </a:r>
            <a:r>
              <a:rPr lang="bn-BD" baseline="0" dirty="0" smtClean="0"/>
              <a:t> শুরুর আগে এটা করতে হবে এবং একজন </a:t>
            </a:r>
            <a:r>
              <a:rPr lang="bn-BD" baseline="0" dirty="0" err="1" smtClean="0"/>
              <a:t>দলনেতা</a:t>
            </a:r>
            <a:r>
              <a:rPr lang="bn-BD" baseline="0" dirty="0" smtClean="0"/>
              <a:t>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নেওয়া যেতে পারে খাতা পরিবর্তনের মাধ্যমে । উত্তর যেমন হতে – মানুষের ভালবাসা পাওয়ার মাধ্যমে আল্লাহর ভালোবাসা পাওয়া।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67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99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</a:t>
            </a:r>
            <a:r>
              <a:rPr lang="bn-BD" baseline="0" dirty="0" smtClean="0"/>
              <a:t> একটা ছবি দেওয়া আছে এ কারণে যে, যেন শিক্ষার্থীরা এ ছবি দেখার মাধ্যমে এ পাঠে মনোযোগ দিতে পারে।  </a:t>
            </a:r>
            <a:endParaRPr lang="en-US" dirty="0" smtClean="0"/>
          </a:p>
          <a:p>
            <a:endParaRPr lang="en-US" dirty="0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4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</a:t>
            </a:r>
            <a:r>
              <a:rPr lang="bn-BD" baseline="0" dirty="0" err="1" smtClean="0"/>
              <a:t>নিশ্চত</a:t>
            </a:r>
            <a:r>
              <a:rPr lang="bn-BD" baseline="0" dirty="0" smtClean="0"/>
              <a:t> করতে হবে । আগামী দিন এই কাজ কয়েক জনের  দেখতে হবে এবং বাকি কাজ </a:t>
            </a:r>
            <a:r>
              <a:rPr lang="bn-BD" baseline="0" dirty="0" err="1" smtClean="0"/>
              <a:t>দলনেতার</a:t>
            </a:r>
            <a:r>
              <a:rPr lang="bn-BD" baseline="0" dirty="0" smtClean="0"/>
              <a:t> দ্বারা মূল্যায়ন করে নেওয়া যেতে পারে।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4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সম্মানিত</a:t>
            </a:r>
            <a:r>
              <a:rPr lang="bn-BD" baseline="0" dirty="0" smtClean="0"/>
              <a:t> </a:t>
            </a:r>
            <a:r>
              <a:rPr lang="bn-BD" baseline="0" dirty="0" err="1" smtClean="0"/>
              <a:t>শিক্ষকমন্ডলী</a:t>
            </a:r>
            <a:r>
              <a:rPr lang="bn-BD" baseline="0" dirty="0" smtClean="0"/>
              <a:t>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9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7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BD" baseline="0" dirty="0" err="1" smtClean="0"/>
              <a:t>শিখনফল</a:t>
            </a:r>
            <a:r>
              <a:rPr lang="bn-BD" baseline="0" dirty="0" smtClean="0"/>
              <a:t> পড়ে নেওয়া যেতে পারে। </a:t>
            </a:r>
            <a:r>
              <a:rPr lang="bn-BD" dirty="0" err="1" smtClean="0"/>
              <a:t>সম্মানিত</a:t>
            </a:r>
            <a:r>
              <a:rPr lang="bn-BD" baseline="0" dirty="0" smtClean="0"/>
              <a:t> শিক্ষকমণ্ডলী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2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52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err="1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65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.৩ মিনিট এর মাঝে</a:t>
            </a:r>
            <a:r>
              <a:rPr lang="bn-BD" baseline="0" dirty="0" smtClean="0"/>
              <a:t> কাজ শেষ করতে হবে এবং কে কী লিখল তা দুই এক জনের কাছ থেকে শুনতে হবে এর পর উত্তর বলতে হবে ।</a:t>
            </a: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কী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7B9B-6543-42AB-BE9F-0AEE4A5B1980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3335-FC5E-4A2A-B73E-17EA6B213B9C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4351-FD51-4E67-8C85-8ECE1CFCA79F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FE5-16A3-451D-AE47-C63F7E80568D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6C7-B7CB-4646-9418-56F6CA52D9C5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952-69A0-428B-8C07-43B2066FAD3C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0980" y="6394080"/>
            <a:ext cx="2548723" cy="372161"/>
          </a:xfrm>
          <a:ln w="28575">
            <a:solidFill>
              <a:srgbClr val="00B050"/>
            </a:solidFill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  <a:cs typeface="NikoshBAN" panose="02000000000000000000" pitchFamily="2" charset="0"/>
              </a:defRPr>
            </a:lvl1pPr>
          </a:lstStyle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5576" y="6386731"/>
            <a:ext cx="422030" cy="386861"/>
          </a:xfrm>
          <a:ln w="38100">
            <a:solidFill>
              <a:srgbClr val="00B050"/>
            </a:solidFill>
          </a:ln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B6C7F854-B571-47C3-B81D-C3C225D692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3066760" y="6358595"/>
            <a:ext cx="576775" cy="429066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 userDrawn="1"/>
        </p:nvSpPr>
        <p:spPr>
          <a:xfrm>
            <a:off x="3713872" y="6358596"/>
            <a:ext cx="506437" cy="443132"/>
          </a:xfrm>
          <a:prstGeom prst="actionButtonHo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Action Button: Information 6">
            <a:hlinkClick r:id="" action="ppaction://hlinkshowjump?jump=endshow" highlightClick="1"/>
          </p:cNvPr>
          <p:cNvSpPr/>
          <p:nvPr userDrawn="1"/>
        </p:nvSpPr>
        <p:spPr>
          <a:xfrm>
            <a:off x="4318777" y="6358596"/>
            <a:ext cx="506437" cy="457200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4895564" y="6344530"/>
            <a:ext cx="548640" cy="48533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54" y="-1554"/>
            <a:ext cx="74246" cy="63171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0" y="44323"/>
            <a:ext cx="9137357" cy="6271304"/>
            <a:chOff x="-556065" y="703385"/>
            <a:chExt cx="9137357" cy="5609688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-481819" y="6302326"/>
              <a:ext cx="9034976" cy="107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 userDrawn="1"/>
        </p:nvSpPr>
        <p:spPr>
          <a:xfrm>
            <a:off x="5514554" y="6404316"/>
            <a:ext cx="2994446" cy="365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ইসলাম,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1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123096"/>
            <a:ext cx="1481728" cy="15084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612" y="4729763"/>
            <a:ext cx="1481728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16843" y="4729763"/>
            <a:ext cx="1481728" cy="1508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4047" y="120498"/>
            <a:ext cx="1481728" cy="15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 animBg="1"/>
      <p:bldP spid="16" grpId="1" uiExpand="1" build="allAtOnce" animBg="1"/>
    </p:bld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8DC8-AAB4-49C2-9DBD-8A68BA9DAD14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6C7-43CC-41C8-BAA3-51C11047C9E7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8ED4-7BD2-4EC7-81A4-C5066E6F75C1}" type="datetime10">
              <a:rPr lang="bn-BD" smtClean="0"/>
              <a:t>রবিবার, 07 আগস্ট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669701" y="745492"/>
            <a:ext cx="7747906" cy="538787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800" dirty="0" err="1"/>
              <a:t>এই</a:t>
            </a:r>
            <a:r>
              <a:rPr lang="en-US" sz="2800" dirty="0"/>
              <a:t> </a:t>
            </a:r>
            <a:r>
              <a:rPr lang="bn-BD" sz="2800" dirty="0"/>
              <a:t>কন্টেন্টটি </a:t>
            </a:r>
            <a:r>
              <a:rPr lang="en-US" sz="2800" dirty="0"/>
              <a:t> </a:t>
            </a:r>
            <a:r>
              <a:rPr lang="en-US" sz="2800" dirty="0" err="1"/>
              <a:t>শ্রে</a:t>
            </a:r>
            <a:r>
              <a:rPr lang="bn-BD" sz="2800" dirty="0"/>
              <a:t>ণি </a:t>
            </a:r>
            <a:r>
              <a:rPr lang="en-US" sz="2800" dirty="0" err="1"/>
              <a:t>কক্ষে</a:t>
            </a:r>
            <a:r>
              <a:rPr lang="en-US" sz="2800" dirty="0"/>
              <a:t> </a:t>
            </a:r>
            <a:r>
              <a:rPr lang="en-US" sz="2800" dirty="0" err="1"/>
              <a:t>উপস্থাপনের</a:t>
            </a:r>
            <a:r>
              <a:rPr lang="en-US" sz="2800" dirty="0"/>
              <a:t> </a:t>
            </a:r>
            <a:r>
              <a:rPr lang="en-US" sz="2800" dirty="0" err="1"/>
              <a:t>সময়</a:t>
            </a:r>
            <a:r>
              <a:rPr lang="en-US" sz="2800" dirty="0"/>
              <a:t> </a:t>
            </a:r>
            <a:r>
              <a:rPr lang="bn-BD" sz="2800" dirty="0"/>
              <a:t>কিছু</a:t>
            </a:r>
            <a:r>
              <a:rPr lang="en-US" sz="2800" dirty="0"/>
              <a:t> </a:t>
            </a:r>
            <a:r>
              <a:rPr lang="bn-BD" sz="2800" dirty="0"/>
              <a:t>নির্দেশনা</a:t>
            </a:r>
            <a:r>
              <a:rPr lang="en-US" sz="2800" dirty="0"/>
              <a:t> </a:t>
            </a:r>
            <a:r>
              <a:rPr lang="bn-BD" sz="2800" dirty="0"/>
              <a:t>প্রয়োজনীয়</a:t>
            </a:r>
            <a:r>
              <a:rPr lang="en-US" sz="2800" dirty="0"/>
              <a:t> </a:t>
            </a:r>
            <a:r>
              <a:rPr lang="en-US" sz="2800" dirty="0" err="1"/>
              <a:t>স্লাইডের</a:t>
            </a:r>
            <a:r>
              <a:rPr lang="en-US" sz="2800" dirty="0"/>
              <a:t> slide</a:t>
            </a:r>
            <a:r>
              <a:rPr lang="bn-BD" sz="2800" dirty="0"/>
              <a:t> </a:t>
            </a:r>
            <a:r>
              <a:rPr lang="en-US" sz="2800" dirty="0"/>
              <a:t>note এ </a:t>
            </a:r>
            <a:r>
              <a:rPr lang="en-US" sz="2800" dirty="0" err="1"/>
              <a:t>সংযোজন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হয়েছে</a:t>
            </a:r>
            <a:r>
              <a:rPr lang="en-US" sz="2800" dirty="0"/>
              <a:t>। </a:t>
            </a:r>
            <a:r>
              <a:rPr lang="en-US" sz="2800" dirty="0" err="1"/>
              <a:t>আশা</a:t>
            </a:r>
            <a:r>
              <a:rPr lang="en-US" sz="2800" dirty="0"/>
              <a:t> </a:t>
            </a:r>
            <a:r>
              <a:rPr lang="en-US" sz="2800" dirty="0" err="1"/>
              <a:t>করি</a:t>
            </a:r>
            <a:r>
              <a:rPr lang="en-US" sz="2800" dirty="0"/>
              <a:t> </a:t>
            </a:r>
            <a:r>
              <a:rPr lang="en-US" sz="2800" dirty="0" err="1"/>
              <a:t>সম্মানিত</a:t>
            </a:r>
            <a:r>
              <a:rPr lang="bn-BD" sz="2800" dirty="0"/>
              <a:t> </a:t>
            </a:r>
            <a:r>
              <a:rPr lang="en-US" sz="2800" dirty="0" err="1"/>
              <a:t>শিক্ষক</a:t>
            </a:r>
            <a:r>
              <a:rPr lang="bn-BD" sz="2800" dirty="0"/>
              <a:t>মণ্ডলী</a:t>
            </a:r>
            <a:r>
              <a:rPr lang="en-US" sz="2800" dirty="0"/>
              <a:t> </a:t>
            </a:r>
            <a:r>
              <a:rPr lang="en-US" sz="2800" dirty="0" err="1"/>
              <a:t>পাঠটি</a:t>
            </a:r>
            <a:r>
              <a:rPr lang="en-US" sz="2800" dirty="0"/>
              <a:t> </a:t>
            </a:r>
            <a:r>
              <a:rPr lang="en-US" sz="2800" dirty="0" err="1"/>
              <a:t>উপস্থাপনের</a:t>
            </a:r>
            <a:r>
              <a:rPr lang="en-US" sz="2800" dirty="0"/>
              <a:t> </a:t>
            </a:r>
            <a:r>
              <a:rPr lang="en-US" sz="2800" dirty="0" err="1"/>
              <a:t>পূর্বে</a:t>
            </a:r>
            <a:r>
              <a:rPr lang="en-US" sz="2800" dirty="0"/>
              <a:t> </a:t>
            </a:r>
            <a:r>
              <a:rPr lang="en-US" sz="2800" dirty="0" err="1"/>
              <a:t>উল্লেখিত</a:t>
            </a:r>
            <a:r>
              <a:rPr lang="en-US" sz="2800" dirty="0"/>
              <a:t> note</a:t>
            </a:r>
            <a:r>
              <a:rPr lang="bn-BD" sz="2800" dirty="0"/>
              <a:t> </a:t>
            </a:r>
            <a:r>
              <a:rPr lang="en-US" sz="2800" dirty="0" err="1"/>
              <a:t>দেখে</a:t>
            </a:r>
            <a:r>
              <a:rPr lang="en-US" sz="2800" dirty="0"/>
              <a:t> </a:t>
            </a:r>
            <a:r>
              <a:rPr lang="bn-BD" sz="2800" dirty="0"/>
              <a:t>নিবেন</a:t>
            </a:r>
            <a:r>
              <a:rPr lang="en-US" sz="2800" dirty="0"/>
              <a:t>।</a:t>
            </a:r>
            <a:r>
              <a:rPr lang="bn-BD" sz="2800" dirty="0"/>
              <a:t> এছাড়াও শিক্ষকমণ্ডলী </a:t>
            </a:r>
            <a:r>
              <a:rPr lang="en-US" sz="2800" dirty="0"/>
              <a:t> </a:t>
            </a:r>
            <a:r>
              <a:rPr lang="bn-BD" sz="2800" dirty="0"/>
              <a:t> প্রয়োজনবোধে তার নিজস্ব কৌশল প্রয়োগ করতে পারবেন </a:t>
            </a:r>
            <a:r>
              <a:rPr lang="bn-BD" sz="2800" dirty="0" smtClean="0"/>
              <a:t>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2800" dirty="0"/>
              <a:t> </a:t>
            </a:r>
            <a:r>
              <a:rPr lang="bn-BD" sz="2800" dirty="0"/>
              <a:t>চেপে পাঠ উপস্থাপন শুরু করবেন</a:t>
            </a:r>
            <a:r>
              <a:rPr lang="bn-BD" sz="2800" dirty="0" smtClean="0"/>
              <a:t>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9701" y="229235"/>
            <a:ext cx="79926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2400" dirty="0"/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8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02264" y="3901702"/>
            <a:ext cx="258917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প্রশংসনীয় আচরণ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9206" y="3798597"/>
            <a:ext cx="20681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 আচরণ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728" y="4544977"/>
            <a:ext cx="8961120" cy="1645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Saroda" pitchFamily="2" charset="0"/>
              </a:rPr>
              <a:t>মানুষের </a:t>
            </a:r>
            <a:r>
              <a:rPr lang="bn-BD" sz="3600" smtClean="0">
                <a:latin typeface="Saroda" pitchFamily="2" charset="0"/>
              </a:rPr>
              <a:t>দৈনন্দিন কাজকর্মের মাধ্যমে যেসব উত্তম আচার </a:t>
            </a:r>
            <a:r>
              <a:rPr lang="bn-BD" sz="3600" dirty="0" smtClean="0">
                <a:latin typeface="Saroda" pitchFamily="2" charset="0"/>
              </a:rPr>
              <a:t>আচরণ, ব্যবহার, চালচলন এবং স্বভাবের প্রকাশ পায়, সেসবের </a:t>
            </a:r>
            <a:r>
              <a:rPr lang="bn-BD" sz="3600" smtClean="0">
                <a:latin typeface="Saroda" pitchFamily="2" charset="0"/>
              </a:rPr>
              <a:t>সমষ্টিকে আখলাকে হামিদাহ </a:t>
            </a:r>
            <a:r>
              <a:rPr lang="bn-BD" sz="3600" dirty="0" smtClean="0">
                <a:latin typeface="Saroda" pitchFamily="2" charset="0"/>
              </a:rPr>
              <a:t>বলে।  </a:t>
            </a:r>
            <a:endParaRPr lang="en-US" sz="3600" dirty="0" err="1" smtClean="0">
              <a:latin typeface="Saroda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61880" y="142875"/>
            <a:ext cx="5969000" cy="731520"/>
            <a:chOff x="1461880" y="142875"/>
            <a:chExt cx="5969000" cy="731520"/>
          </a:xfrm>
        </p:grpSpPr>
        <p:sp>
          <p:nvSpPr>
            <p:cNvPr id="10" name="Rectangle 9"/>
            <p:cNvSpPr/>
            <p:nvPr/>
          </p:nvSpPr>
          <p:spPr>
            <a:xfrm>
              <a:off x="5999078" y="142875"/>
              <a:ext cx="1431802" cy="731520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/>
            </a:p>
          </p:txBody>
        </p:sp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5"/>
            <a:stretch/>
          </p:blipFill>
          <p:spPr>
            <a:xfrm>
              <a:off x="1461880" y="142875"/>
              <a:ext cx="4699713" cy="65722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1049893"/>
            <a:ext cx="3914775" cy="2707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039299"/>
            <a:ext cx="4065588" cy="26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45576" y="6386731"/>
            <a:ext cx="422030" cy="38686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C7F854-B571-47C3-B81D-C3C225D692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645576" y="6386731"/>
            <a:ext cx="422030" cy="38686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C7F854-B571-47C3-B81D-C3C225D692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69703" y="232737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2914" y="5227594"/>
            <a:ext cx="8443912" cy="640080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আখালাকে হামিদার অন্তর্ভুক্ত ৫টি কাজের নাম লিখ।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6241852" y="1874489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381631" y="419100"/>
            <a:ext cx="20969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2" y="1300162"/>
            <a:ext cx="46196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94740" y="314326"/>
            <a:ext cx="4733988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4800" dirty="0"/>
              <a:t>আখলাকে </a:t>
            </a:r>
            <a:r>
              <a:rPr lang="bn-BD" sz="4800" dirty="0" smtClean="0"/>
              <a:t>হামিদার গুরুত্ব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191135" y="4534972"/>
            <a:ext cx="9068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 smtClean="0"/>
              <a:t>আখলাকে হামিদাহ এর ওপর আখিরাতের সুখ-দুঃখ নির্ভর </a:t>
            </a:r>
            <a:r>
              <a:rPr lang="bn-BD" sz="3600" dirty="0" smtClean="0"/>
              <a:t>করে</a:t>
            </a:r>
            <a:r>
              <a:rPr lang="bn-IN" sz="3600" dirty="0" smtClean="0"/>
              <a:t>।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01706" y="4474424"/>
            <a:ext cx="8797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600" dirty="0" smtClean="0"/>
              <a:t>আখলাকে হামিদাহ এর মাধ্যমে সৎকর্মশীল ও আল্লাহর কাছে প্রিয় হওয়া </a:t>
            </a:r>
            <a:r>
              <a:rPr lang="bn-BD" sz="3600" dirty="0" smtClean="0"/>
              <a:t>যায়</a:t>
            </a:r>
            <a:r>
              <a:rPr lang="bn-IN" sz="3600" dirty="0"/>
              <a:t>।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6" y="1485899"/>
            <a:ext cx="4314824" cy="2647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528762"/>
            <a:ext cx="4105274" cy="26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535924"/>
            <a:ext cx="943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 smtClean="0"/>
              <a:t>মানব জীবনের সুখ-শান্তি আখলাকে হামিদাহ এর ওপর </a:t>
            </a:r>
            <a:r>
              <a:rPr lang="bn-BD" sz="3600" dirty="0" smtClean="0"/>
              <a:t>নির্ভরশীল</a:t>
            </a:r>
            <a:r>
              <a:rPr lang="bn-IN" sz="3600" dirty="0" smtClean="0"/>
              <a:t>।</a:t>
            </a:r>
            <a:r>
              <a:rPr lang="bn-BD" sz="3600" dirty="0" smtClean="0"/>
              <a:t>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875239" y="4565321"/>
            <a:ext cx="7681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 smtClean="0"/>
              <a:t>আখলাকে হামিদাহ এর মাধ্যমে উত্তম চরিত্র গড়ে ওঠে।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466203" y="242888"/>
            <a:ext cx="4733988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bn-BD" sz="4800" dirty="0"/>
              <a:t>আখলাকে </a:t>
            </a:r>
            <a:r>
              <a:rPr lang="bn-BD" sz="4800" dirty="0" smtClean="0"/>
              <a:t>হামিদার গুরুত্ব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9" y="1295399"/>
            <a:ext cx="4239826" cy="2976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3" y="1314450"/>
            <a:ext cx="4300539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2028824"/>
            <a:ext cx="4000500" cy="322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86112" y="224421"/>
            <a:ext cx="3228975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261029" y="1270300"/>
            <a:ext cx="2667000" cy="2443518"/>
          </a:xfrm>
          <a:prstGeom prst="cloudCallout">
            <a:avLst>
              <a:gd name="adj1" fmla="val -61068"/>
              <a:gd name="adj2" fmla="val 36739"/>
            </a:avLst>
          </a:prstGeom>
          <a:blipFill>
            <a:blip r:embed="rId4"/>
            <a:tile tx="0" ty="0" sx="100000" sy="100000" flip="none" algn="tl"/>
          </a:blip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একজন লিখ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424340" y="546400"/>
            <a:ext cx="2376488" cy="213360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176" y="5262146"/>
            <a:ext cx="86582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 ব্যক্তি 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032000" y="228600"/>
            <a:ext cx="518160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161" y="239821"/>
            <a:ext cx="8267007" cy="830997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আল্লাহর ও তাঁর রাসূলের ভালোবাসা লাভ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2" y="1371600"/>
            <a:ext cx="4267200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4015" y="4195128"/>
            <a:ext cx="8512542" cy="120032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 অধিকারী হলে মহান আল্লাহ ও তাঁর রাসূল (স)-এর সন্তুষ্টি অর্জন করা যায়।  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242887" y="4219575"/>
            <a:ext cx="8686800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‘তোমাদের মধ্যে সে ব্যক্তি আমার নিকট অধিক প্রিয়, যার চরিত্র সর্বোত্তম।’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(বুখারি 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26720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343024"/>
            <a:ext cx="4186237" cy="24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7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032000" y="228600"/>
            <a:ext cx="518160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1034" y="198828"/>
            <a:ext cx="4703532" cy="830997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 পূর্ণতা অর্জন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1" y="4369256"/>
            <a:ext cx="8512542" cy="769441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 মানুষের ইমানকে পূর্ণতা দান করে।  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128592" y="4456748"/>
            <a:ext cx="8929688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‘পূর্ণ মুমিন তাঁরাই, যাদের চরিত্র মহান ও সুন্দরতম।’</a:t>
            </a:r>
            <a:r>
              <a:rPr lang="bn-BD" sz="32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(আবু দাউদ)</a:t>
            </a:r>
            <a:endParaRPr lang="en-US" sz="11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3080" y="445008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2" y="4269712"/>
            <a:ext cx="7355840" cy="1003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185862"/>
            <a:ext cx="3900488" cy="2728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>
          <a:xfrm>
            <a:off x="4648157" y="1214438"/>
            <a:ext cx="41815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032000" y="228600"/>
            <a:ext cx="518160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7393" y="260141"/>
            <a:ext cx="4777270" cy="830997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সর্বোত্তম মর্যাদা লাভ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480" y="4099560"/>
            <a:ext cx="8512542" cy="1323439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 অধিকারী ব্যক্তি মহান আল্লাহ ও তাঁর রাসূল (স।)-এর নিকট উঁচু মর্যাদা লাভ করে ।  </a:t>
            </a:r>
            <a:endParaRPr lang="en-GB" sz="4000" dirty="0"/>
          </a:p>
        </p:txBody>
      </p:sp>
      <p:sp>
        <p:nvSpPr>
          <p:cNvPr id="9" name="Rectangle 8"/>
          <p:cNvSpPr/>
          <p:nvPr/>
        </p:nvSpPr>
        <p:spPr>
          <a:xfrm>
            <a:off x="304800" y="3992880"/>
            <a:ext cx="8686800" cy="156966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‘তোমাদের মধ্যে সেই ব্যক্তিই শ্রেষ্ঠ, যার চরিত্র সর্বোত্তম।’</a:t>
            </a:r>
            <a:r>
              <a:rPr lang="bn-BD" sz="48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(বুখারি  )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26720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323975"/>
            <a:ext cx="3810000" cy="2381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314450"/>
            <a:ext cx="3752849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032000" y="228600"/>
            <a:ext cx="5181600" cy="685800"/>
          </a:xfrm>
          <a:prstGeom prst="flowChartAlternateProcess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হামিদার সুফল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460" y="182780"/>
            <a:ext cx="6094938" cy="830997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r>
              <a:rPr lang="bn-BD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থেকে পরিত্রাণ লাভ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520" y="4013200"/>
            <a:ext cx="8512542" cy="1446550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উত্তম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চরিত্রবান ব্যক্তিকে জাহান্নামের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 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রেহাই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বেন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-27916" y="4051755"/>
            <a:ext cx="9015413" cy="120032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‘আল্লাহ তাআলা যার গঠন ও স্বভাব সুন্দর করেছেন, দোযখের অগ্নি তাকে ভক্ষণ করবে না ।’</a:t>
            </a:r>
            <a:r>
              <a:rPr lang="bn-BD" sz="3600" b="1" spc="51" dirty="0" smtClean="0">
                <a:ln w="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(তাবারানি ও বায়হাকি)</a:t>
            </a:r>
            <a:endParaRPr lang="en-US" sz="12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267200"/>
            <a:ext cx="6400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সম্পর্কে মহানবী (সঃ) বলেন-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1300166"/>
            <a:ext cx="4048125" cy="252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1300161"/>
            <a:ext cx="3962400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57289" y="366028"/>
            <a:ext cx="6668900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</a:rPr>
              <a:t>লিখবে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42360" y="1646432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1186434"/>
            <a:ext cx="5169789" cy="33421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2952" y="5117448"/>
            <a:ext cx="818673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4800" dirty="0" err="1" smtClean="0"/>
              <a:t>সদাচরণের</a:t>
            </a:r>
            <a:r>
              <a:rPr lang="bn-BD" sz="4800" dirty="0" smtClean="0"/>
              <a:t> একটি তালিকা তৈরি কর। 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8" y="6415085"/>
            <a:ext cx="2143126" cy="357187"/>
          </a:xfrm>
        </p:spPr>
        <p:txBody>
          <a:bodyPr/>
          <a:lstStyle/>
          <a:p>
            <a:fld id="{4E7E5AC8-3C83-44F2-A42C-3F97629523CE}" type="datetime10">
              <a:rPr lang="bn-BD" sz="1200" smtClean="0">
                <a:latin typeface="NikoshBAN" panose="02000000000000000000" pitchFamily="2" charset="0"/>
              </a:rPr>
              <a:t>রবিবার, 07 আগস্ট 2016</a:t>
            </a:fld>
            <a:endParaRPr lang="en-US" sz="1200" dirty="0">
              <a:latin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9" y="6385411"/>
            <a:ext cx="428624" cy="386861"/>
          </a:xfrm>
        </p:spPr>
        <p:txBody>
          <a:bodyPr/>
          <a:lstStyle/>
          <a:p>
            <a:fld id="{B6C7F854-B571-47C3-B81D-C3C225D692F2}" type="slidenum">
              <a:rPr lang="en-US" sz="1600" smtClean="0"/>
              <a:t>2</a:t>
            </a:fld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-428625"/>
            <a:ext cx="9286875" cy="7715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1998" y="3051567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err="1">
                <a:solidFill>
                  <a:srgbClr val="FF0000"/>
                </a:solidFill>
              </a:rPr>
              <a:t>স্বা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93321" y="3054018"/>
            <a:ext cx="116410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92D050"/>
                </a:solidFill>
              </a:rPr>
              <a:t>গ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3702" y="3194443"/>
            <a:ext cx="138211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accent2"/>
                </a:solidFill>
              </a:rPr>
              <a:t>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019334" y="3190770"/>
            <a:ext cx="12763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</a:rPr>
              <a:t>ম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 p14:bounceEnd="20000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7615238" y="1828800"/>
            <a:ext cx="1400175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7600950" y="4329112"/>
            <a:ext cx="1417117" cy="1419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B6C7F854-B571-47C3-B81D-C3C225D692F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086" y="3416500"/>
            <a:ext cx="9103913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‘পূর্ণ মুমিন তাঁরাই, যাদের চরিত্র মহান ও সুন্দরতম’- এটি কার উক্তি?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09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497" y="2576911"/>
            <a:ext cx="2361703" cy="5937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>
                <a:solidFill>
                  <a:schemeClr val="tx1"/>
                </a:solidFill>
              </a:rPr>
              <a:t>ঘ। উর্দু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04963" y="5041192"/>
            <a:ext cx="3181712" cy="850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</a:t>
            </a:r>
            <a:r>
              <a:rPr lang="bn-BD" sz="3200" dirty="0" smtClean="0">
                <a:solidFill>
                  <a:schemeClr val="tx1"/>
                </a:solidFill>
              </a:rPr>
              <a:t>।</a:t>
            </a:r>
            <a:r>
              <a:rPr lang="bn-IN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আবু </a:t>
            </a:r>
            <a:r>
              <a:rPr lang="bn-BD" sz="3200" dirty="0" smtClean="0">
                <a:solidFill>
                  <a:schemeClr val="tx1"/>
                </a:solidFill>
              </a:rPr>
              <a:t>বকর (রা) এর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1525" y="2615821"/>
            <a:ext cx="2729615" cy="5840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গ</a:t>
            </a:r>
            <a:r>
              <a:rPr lang="bn-BD" sz="4800" dirty="0" smtClean="0">
                <a:solidFill>
                  <a:schemeClr val="tx1"/>
                </a:solidFill>
              </a:rPr>
              <a:t>।</a:t>
            </a:r>
            <a:r>
              <a:rPr lang="bn-BD" sz="4800" dirty="0">
                <a:solidFill>
                  <a:schemeClr val="tx1"/>
                </a:solidFill>
              </a:rPr>
              <a:t> </a:t>
            </a:r>
            <a:r>
              <a:rPr lang="bn-BD" sz="4800" dirty="0" smtClean="0">
                <a:solidFill>
                  <a:schemeClr val="tx1"/>
                </a:solidFill>
              </a:rPr>
              <a:t>বাংলা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0100" y="1913407"/>
            <a:ext cx="2717399" cy="615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ক</a:t>
            </a:r>
            <a:r>
              <a:rPr lang="bn-BD" sz="4800" dirty="0" smtClean="0">
                <a:solidFill>
                  <a:schemeClr val="tx1"/>
                </a:solidFill>
              </a:rPr>
              <a:t>। ফারসি 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7159" y="4223150"/>
            <a:ext cx="320040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আল্লাহর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1222" y="1885451"/>
            <a:ext cx="2387790" cy="5481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খ। আরবি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4388" y="5098340"/>
            <a:ext cx="3188887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গ</a:t>
            </a:r>
            <a:r>
              <a:rPr lang="bn-BD" sz="3600" dirty="0" smtClean="0">
                <a:solidFill>
                  <a:schemeClr val="tx1"/>
                </a:solidFill>
              </a:rPr>
              <a:t>। মহানবী (স.) এর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537" y="1004887"/>
            <a:ext cx="603408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smtClean="0">
                <a:latin typeface="Saroda" pitchFamily="2" charset="0"/>
              </a:rPr>
              <a:t>আখলাক কোন ভাষার শব্দ</a:t>
            </a:r>
            <a:r>
              <a:rPr lang="en-US" sz="4400" dirty="0" smtClean="0">
                <a:latin typeface="Saroda" pitchFamily="2" charset="0"/>
              </a:rPr>
              <a:t>?</a:t>
            </a:r>
            <a:endParaRPr lang="en-US" sz="4400" dirty="0"/>
          </a:p>
        </p:txBody>
      </p:sp>
      <p:sp>
        <p:nvSpPr>
          <p:cNvPr id="16" name="Rounded Rectangle 15"/>
          <p:cNvSpPr/>
          <p:nvPr/>
        </p:nvSpPr>
        <p:spPr>
          <a:xfrm>
            <a:off x="4525640" y="4210970"/>
            <a:ext cx="31731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আলী (রা) এর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95450" y="0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71600" y="-30480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11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9679186" y="6268243"/>
            <a:ext cx="564952" cy="4282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mtClean="0"/>
              <a:t>  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2224" y="779201"/>
            <a:ext cx="666292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Saroda" pitchFamily="2" charset="0"/>
              </a:rPr>
              <a:t>আখলাকে </a:t>
            </a:r>
            <a:r>
              <a:rPr lang="bn-BD" sz="4000" dirty="0" smtClean="0">
                <a:latin typeface="Saroda" pitchFamily="2" charset="0"/>
              </a:rPr>
              <a:t>হামিদাহ</a:t>
            </a:r>
            <a:r>
              <a:rPr lang="bn-IN" sz="4000" dirty="0" smtClean="0">
                <a:latin typeface="Saroda" pitchFamily="2" charset="0"/>
              </a:rPr>
              <a:t> এর</a:t>
            </a:r>
            <a:r>
              <a:rPr lang="bn-BD" sz="4000" smtClean="0">
                <a:latin typeface="Saroda" pitchFamily="2" charset="0"/>
              </a:rPr>
              <a:t> </a:t>
            </a:r>
            <a:r>
              <a:rPr lang="bn-BD" sz="4000" dirty="0" smtClean="0">
                <a:latin typeface="Saroda" pitchFamily="2" charset="0"/>
              </a:rPr>
              <a:t>উদাহরণ হলো-</a:t>
            </a:r>
            <a:endParaRPr lang="en-US" sz="4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252200" y="0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717257" y="0"/>
            <a:ext cx="5693194" cy="83343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267200" y="2824162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গ। </a:t>
            </a:r>
            <a:r>
              <a:rPr lang="en-US" sz="3200" dirty="0" smtClean="0">
                <a:solidFill>
                  <a:schemeClr val="tx1"/>
                </a:solidFill>
              </a:rPr>
              <a:t>ii </a:t>
            </a:r>
            <a:r>
              <a:rPr lang="bn-BD" sz="3200" dirty="0">
                <a:solidFill>
                  <a:schemeClr val="tx1"/>
                </a:solidFill>
              </a:rPr>
              <a:t>ও</a:t>
            </a:r>
            <a:r>
              <a:rPr lang="en-US" sz="3200" dirty="0" smtClean="0">
                <a:solidFill>
                  <a:schemeClr val="tx1"/>
                </a:solidFill>
              </a:rPr>
              <a:t>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24600" y="2790825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ঘ।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chemeClr val="tx1"/>
                </a:solidFill>
              </a:rPr>
              <a:t>, ii </a:t>
            </a:r>
            <a:r>
              <a:rPr lang="bn-BD" sz="3600" dirty="0">
                <a:solidFill>
                  <a:schemeClr val="tx1"/>
                </a:solidFill>
              </a:rPr>
              <a:t>ও </a:t>
            </a:r>
            <a:r>
              <a:rPr lang="en-US" sz="3600" dirty="0">
                <a:solidFill>
                  <a:schemeClr val="tx1"/>
                </a:solidFill>
              </a:rPr>
              <a:t>iii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3634" y="2848533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ক</a:t>
            </a:r>
            <a:r>
              <a:rPr lang="bn-BD" sz="3600" dirty="0">
                <a:solidFill>
                  <a:schemeClr val="tx1"/>
                </a:solidFill>
              </a:rPr>
              <a:t>।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bn-BD" sz="3600" dirty="0">
                <a:solidFill>
                  <a:schemeClr val="tx1"/>
                </a:solidFill>
              </a:rPr>
              <a:t> ও </a:t>
            </a:r>
            <a:r>
              <a:rPr lang="en-US" sz="3600" dirty="0" smtClean="0">
                <a:solidFill>
                  <a:schemeClr val="tx1"/>
                </a:solidFill>
              </a:rPr>
              <a:t>ii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295834" y="2841028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</a:rPr>
              <a:t>খ</a:t>
            </a:r>
            <a:r>
              <a:rPr lang="bn-BD" sz="4000" dirty="0" smtClean="0">
                <a:solidFill>
                  <a:schemeClr val="tx1"/>
                </a:solidFill>
              </a:rPr>
              <a:t>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i</a:t>
            </a:r>
            <a:r>
              <a:rPr lang="bn-BD" sz="4000" dirty="0" smtClean="0">
                <a:solidFill>
                  <a:schemeClr val="tx1"/>
                </a:solidFill>
              </a:rPr>
              <a:t> ও</a:t>
            </a:r>
            <a:r>
              <a:rPr lang="en-US" sz="4000" dirty="0" smtClean="0">
                <a:solidFill>
                  <a:schemeClr val="tx1"/>
                </a:solidFill>
              </a:rPr>
              <a:t>iii 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76226" y="1381125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শালীনতাবোধ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90875" y="1376363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ii) </a:t>
            </a:r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ঈর্ষাপরায়ণতা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80483" y="1355623"/>
            <a:ext cx="2906355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iii)</a:t>
            </a:r>
            <a:r>
              <a:rPr lang="bn-BD" sz="3600" dirty="0" smtClean="0">
                <a:solidFill>
                  <a:schemeClr val="tx1"/>
                </a:solidFill>
              </a:rPr>
              <a:t>  সৃষ্টির সেবা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85750" y="203835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67200" y="5738812"/>
            <a:ext cx="1881556" cy="5905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গ। </a:t>
            </a:r>
            <a:r>
              <a:rPr lang="en-US" sz="3200" dirty="0" smtClean="0">
                <a:solidFill>
                  <a:schemeClr val="tx1"/>
                </a:solidFill>
              </a:rPr>
              <a:t>ii </a:t>
            </a:r>
            <a:r>
              <a:rPr lang="bn-BD" sz="3200" dirty="0">
                <a:solidFill>
                  <a:schemeClr val="tx1"/>
                </a:solidFill>
              </a:rPr>
              <a:t>ও</a:t>
            </a:r>
            <a:r>
              <a:rPr lang="en-US" sz="3200" dirty="0" smtClean="0">
                <a:solidFill>
                  <a:schemeClr val="tx1"/>
                </a:solidFill>
              </a:rPr>
              <a:t>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24600" y="5705475"/>
            <a:ext cx="25379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ঘ।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en-US" sz="3600" dirty="0">
                <a:solidFill>
                  <a:schemeClr val="tx1"/>
                </a:solidFill>
              </a:rPr>
              <a:t>, ii </a:t>
            </a:r>
            <a:r>
              <a:rPr lang="bn-BD" sz="3600" dirty="0">
                <a:solidFill>
                  <a:schemeClr val="tx1"/>
                </a:solidFill>
              </a:rPr>
              <a:t>ও </a:t>
            </a:r>
            <a:r>
              <a:rPr lang="en-US" sz="3600" dirty="0">
                <a:solidFill>
                  <a:schemeClr val="tx1"/>
                </a:solidFill>
              </a:rPr>
              <a:t>iii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3634" y="5763183"/>
            <a:ext cx="197616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ক</a:t>
            </a:r>
            <a:r>
              <a:rPr lang="bn-BD" sz="3600" dirty="0">
                <a:solidFill>
                  <a:schemeClr val="tx1"/>
                </a:solidFill>
              </a:rPr>
              <a:t>। 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r>
              <a:rPr lang="bn-BD" sz="3600" dirty="0">
                <a:solidFill>
                  <a:schemeClr val="tx1"/>
                </a:solidFill>
              </a:rPr>
              <a:t> ও </a:t>
            </a:r>
            <a:r>
              <a:rPr lang="en-US" sz="3600" dirty="0" smtClean="0">
                <a:solidFill>
                  <a:schemeClr val="tx1"/>
                </a:solidFill>
              </a:rPr>
              <a:t>ii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295834" y="5755678"/>
            <a:ext cx="1858174" cy="5741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</a:rPr>
              <a:t>খ</a:t>
            </a:r>
            <a:r>
              <a:rPr lang="bn-BD" sz="4000" dirty="0" smtClean="0">
                <a:solidFill>
                  <a:schemeClr val="tx1"/>
                </a:solidFill>
              </a:rPr>
              <a:t>।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i</a:t>
            </a:r>
            <a:r>
              <a:rPr lang="bn-BD" sz="4000" dirty="0" smtClean="0">
                <a:solidFill>
                  <a:schemeClr val="tx1"/>
                </a:solidFill>
              </a:rPr>
              <a:t> ও</a:t>
            </a:r>
            <a:r>
              <a:rPr lang="en-US" sz="4000" dirty="0" smtClean="0">
                <a:solidFill>
                  <a:schemeClr val="tx1"/>
                </a:solidFill>
              </a:rPr>
              <a:t>iii 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76226" y="4295775"/>
            <a:ext cx="2838450" cy="6048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 চরিত্র মহান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90875" y="4291013"/>
            <a:ext cx="2867025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ii) </a:t>
            </a:r>
            <a:r>
              <a:rPr lang="bn-BD" sz="3200" dirty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চরিত্র সুন্দরতম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80483" y="4270273"/>
            <a:ext cx="2906355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iii)</a:t>
            </a:r>
            <a:r>
              <a:rPr lang="bn-BD" sz="3200" dirty="0" smtClean="0">
                <a:solidFill>
                  <a:schemeClr val="tx1"/>
                </a:solidFill>
              </a:rPr>
              <a:t>  ধনসম্পদ বেশি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85750" y="4953000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9349" y="3465251"/>
            <a:ext cx="6662926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Saroda" pitchFamily="2" charset="0"/>
              </a:rPr>
              <a:t>পূর্ণ মুমিন তাঁরাই, যাদের-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37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8" grpId="0"/>
      <p:bldP spid="22" grpId="0" animBg="1"/>
      <p:bldP spid="23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620524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98" y="1281111"/>
            <a:ext cx="6164402" cy="34623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7599" y="4914901"/>
            <a:ext cx="8684952" cy="100584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2800" b="1" dirty="0" smtClean="0">
                <a:solidFill>
                  <a:schemeClr val="tx1"/>
                </a:solidFill>
              </a:rPr>
              <a:t>বাবা-মা ভাই-বোনদের সাথে চলাফেরা ও কথাবার্তায় তোমার যে আচরণ প্রকাশ পায়, তার মধ্যে আখলাকের পাঁচটি ভাল ও মন্দ দিক চিহ্নিত কর।</a:t>
            </a:r>
            <a:endParaRPr lang="en-US" sz="2800" b="1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0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11862"/>
            <a:ext cx="9015412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dirty="0" smtClean="0">
                <a:solidFill>
                  <a:srgbClr val="CCFF99"/>
                </a:solidFill>
              </a:rPr>
              <a:t>আল্লাহ হাফেজ </a:t>
            </a:r>
            <a:endParaRPr lang="en-US" dirty="0">
              <a:solidFill>
                <a:srgbClr val="CC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>
                <a:latin typeface="NikoshBAN" panose="02000000000000000000" pitchFamily="2" charset="0"/>
              </a:rPr>
              <a:t>রবিবার, 07 আগস্ট 2016</a:t>
            </a:fld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24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220980" y="6394080"/>
            <a:ext cx="2548723" cy="37216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kern="1200">
                <a:solidFill>
                  <a:schemeClr val="tx1"/>
                </a:solidFill>
                <a:latin typeface="+mj-lt"/>
                <a:ea typeface="+mn-ea"/>
                <a:cs typeface="NikoshBAN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FFD7B-8825-402A-BBD0-D3C94D1B8D5F}" type="datetime10">
              <a:rPr lang="bn-BD" smtClean="0">
                <a:latin typeface="NikoshBAN" panose="02000000000000000000" pitchFamily="2" charset="0"/>
              </a:rPr>
              <a:pPr/>
              <a:t>রবিবার, 07 আগস্ট 2016</a:t>
            </a:fld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5576" y="6386731"/>
            <a:ext cx="422030" cy="38686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C7F854-B571-47C3-B81D-C3C225D692F2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24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 জাওহার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ফরিদপুর।</a:t>
            </a:r>
            <a:endParaRPr lang="bn-BD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সাখাওয়াৎ হোসেন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200400" y="274320"/>
            <a:ext cx="2564805" cy="64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1371600"/>
            <a:ext cx="22977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1001" y="1143000"/>
            <a:ext cx="4038600" cy="48105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1000" y="3276600"/>
            <a:ext cx="4084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</a:p>
          <a:p>
            <a:pPr algn="ctr"/>
            <a:r>
              <a:rPr lang="bn-BD" sz="2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2800" b="1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53000" y="1143000"/>
            <a:ext cx="3792537" cy="4810903"/>
            <a:chOff x="4632120" y="957969"/>
            <a:chExt cx="3792537" cy="4883326"/>
          </a:xfrm>
        </p:grpSpPr>
        <p:pic>
          <p:nvPicPr>
            <p:cNvPr id="18" name="Picture 17" descr="7_BV_Islam.pdf - Adobe Reade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2" t="24327" r="30377" b="3625"/>
            <a:stretch/>
          </p:blipFill>
          <p:spPr>
            <a:xfrm>
              <a:off x="4632120" y="957969"/>
              <a:ext cx="3792537" cy="488332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4967988" y="2824163"/>
              <a:ext cx="3282510" cy="15308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৪র্থ</a:t>
              </a:r>
              <a:r>
                <a:rPr lang="en-US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bn-BD" sz="28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(আখলাক) </a:t>
              </a:r>
              <a:endParaRPr lang="bn-BD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32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01</a:t>
              </a:r>
              <a:r>
                <a:rPr lang="bn-BD" sz="32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bn-BD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9" y="1116884"/>
            <a:ext cx="2586036" cy="2312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43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A3EE-D2B2-464B-BEE7-483FE63297FC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639" y="374270"/>
            <a:ext cx="8315324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351" y="4989469"/>
            <a:ext cx="8429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চিত্র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দু’টি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তে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কোন 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ধরণের 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আখলাক/ চরিত্রের বহিঃপ্রকাশ ঘটেছে 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328739"/>
            <a:ext cx="4233862" cy="2886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1313736"/>
            <a:ext cx="4143375" cy="28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0039" y="6394399"/>
            <a:ext cx="2658574" cy="372161"/>
          </a:xfrm>
        </p:spPr>
        <p:txBody>
          <a:bodyPr/>
          <a:lstStyle/>
          <a:p>
            <a:fld id="{BD5D4128-3DA5-4423-81B9-A539F43574E4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804" y="319123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7" y="4686300"/>
            <a:ext cx="6989768" cy="1057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59" y="1257300"/>
            <a:ext cx="4772966" cy="3257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6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129" y="1460148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413" y="2437113"/>
            <a:ext cx="8673714" cy="258532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আখলাক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আখলাক এর </a:t>
            </a:r>
            <a:r>
              <a:rPr lang="bn-BD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উল্লেখ করতে পারবে। 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আখলাকে হামিদা বর্ণনা করতে পারবে।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69759" y="173107"/>
            <a:ext cx="2851737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51519" y="4099159"/>
            <a:ext cx="1119217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426" y="4076360"/>
            <a:ext cx="120417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স্বভাব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78" y="4892774"/>
            <a:ext cx="898017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p3d extrusionH="57150">
              <a:bevelT w="38100" h="38100"/>
            </a:sp3d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Saroda" pitchFamily="2" charset="0"/>
              </a:rPr>
              <a:t>মানুষের কাজকর্মে যেসব আচার আচরণ, ব্যবহার, চালচলন এবং স্বভাবের প্রকাশ পায়, সেসবের সমষ্টিকে আখলাক বলে।  </a:t>
            </a:r>
            <a:endParaRPr lang="en-US" sz="3600" dirty="0" err="1" smtClean="0">
              <a:latin typeface="Saroda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4601" y="0"/>
            <a:ext cx="4979493" cy="1015663"/>
            <a:chOff x="2514601" y="0"/>
            <a:chExt cx="4979493" cy="1015663"/>
          </a:xfrm>
        </p:grpSpPr>
        <p:sp>
          <p:nvSpPr>
            <p:cNvPr id="10" name="Rectangle 9"/>
            <p:cNvSpPr/>
            <p:nvPr/>
          </p:nvSpPr>
          <p:spPr>
            <a:xfrm>
              <a:off x="5927640" y="0"/>
              <a:ext cx="1566454" cy="101566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/>
            </a:p>
          </p:txBody>
        </p:sp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1" y="128588"/>
              <a:ext cx="3643312" cy="844222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608956" y="4127733"/>
            <a:ext cx="248016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anchor="ctr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আচার-আচরণ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7" y="1328738"/>
            <a:ext cx="4318557" cy="2600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4" y="1285874"/>
            <a:ext cx="3767139" cy="26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957263"/>
            <a:ext cx="3148014" cy="2243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43" y="1028700"/>
            <a:ext cx="3039234" cy="2046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34" y="3448050"/>
            <a:ext cx="3203740" cy="2138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405187"/>
            <a:ext cx="3157538" cy="21812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57426" y="167271"/>
            <a:ext cx="4857749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7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9" y="2386013"/>
            <a:ext cx="3642093" cy="3311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33" y="2300288"/>
            <a:ext cx="3767518" cy="3287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65954" y="3572946"/>
            <a:ext cx="4131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dirty="0" smtClean="0">
                <a:solidFill>
                  <a:srgbClr val="FFFF00"/>
                </a:solidFill>
              </a:rPr>
              <a:t>1। আখলাকে </a:t>
            </a:r>
            <a:r>
              <a:rPr lang="bn-BD" sz="4800" dirty="0">
                <a:solidFill>
                  <a:srgbClr val="FFFF00"/>
                </a:solidFill>
              </a:rPr>
              <a:t>হামিদা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1931" y="1215509"/>
            <a:ext cx="4341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আখলাক দুই প্রকার 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811898" y="3644384"/>
            <a:ext cx="4059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dirty="0" smtClean="0">
                <a:solidFill>
                  <a:srgbClr val="FFFF00"/>
                </a:solidFill>
              </a:rPr>
              <a:t>২। আখলাকে </a:t>
            </a:r>
            <a:r>
              <a:rPr lang="bn-BD" sz="4800" dirty="0" err="1">
                <a:solidFill>
                  <a:srgbClr val="FFFF00"/>
                </a:solidFill>
              </a:rPr>
              <a:t>যামিমা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28837" y="324433"/>
            <a:ext cx="4729163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আখলাকের </a:t>
            </a:r>
            <a:r>
              <a:rPr lang="bn-BD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1176</TotalTime>
  <Words>1281</Words>
  <Application>Microsoft Office PowerPoint</Application>
  <PresentationFormat>On-screen Show (4:3)</PresentationFormat>
  <Paragraphs>216</Paragraphs>
  <Slides>24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Nikosh</vt:lpstr>
      <vt:lpstr>NikoshBAN</vt:lpstr>
      <vt:lpstr>Saroda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saiful</dc:creator>
  <cp:lastModifiedBy>MD. SAIFUL ISLAM</cp:lastModifiedBy>
  <cp:revision>376</cp:revision>
  <dcterms:created xsi:type="dcterms:W3CDTF">2014-10-17T17:34:05Z</dcterms:created>
  <dcterms:modified xsi:type="dcterms:W3CDTF">2016-08-07T04:54:16Z</dcterms:modified>
  <cp:contentStatus/>
</cp:coreProperties>
</file>